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C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B4A73-6784-45AC-AEC1-9B8799488C32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1F89F-65AB-4465-8B7F-A621071C0D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945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A0DFF5-4F52-47B8-BDC2-50DC75CC1F6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77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746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331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173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7903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696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81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2354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419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298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12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2619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02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159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9310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658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OSC_frontppt_te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55824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3BDD7-12DF-4A1F-9235-087AF7F79F0D}" type="datetimeFigureOut">
              <a:rPr lang="en-GB" smtClean="0"/>
              <a:t>01/12/2017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BECD8-1212-4D4E-B966-1227E964801B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OSC_backppt_te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6"/>
          <p:cNvSpPr txBox="1">
            <a:spLocks noChangeArrowheads="1"/>
          </p:cNvSpPr>
          <p:nvPr userDrawn="1"/>
        </p:nvSpPr>
        <p:spPr bwMode="auto">
          <a:xfrm>
            <a:off x="838200" y="2060848"/>
            <a:ext cx="6705600" cy="317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tabLst>
                <a:tab pos="146447" algn="l"/>
              </a:tabLst>
            </a:pPr>
            <a:r>
              <a:rPr lang="en-US" sz="1800" b="1" dirty="0">
                <a:solidFill>
                  <a:schemeClr val="bg1"/>
                </a:solidFill>
              </a:rPr>
              <a:t>Contact: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tabLst>
                <a:tab pos="146447" algn="l"/>
              </a:tabLst>
            </a:pPr>
            <a:endParaRPr lang="en-US" sz="1050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tabLst>
                <a:tab pos="146447" algn="l"/>
              </a:tabLst>
            </a:pPr>
            <a:r>
              <a:rPr lang="en-US" sz="1050" b="1" dirty="0">
                <a:solidFill>
                  <a:schemeClr val="bg1"/>
                </a:solidFill>
              </a:rPr>
              <a:t>London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10 - 11 Bedford Row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London  WC1R 4BU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DX 1046 London / Chancery Lane</a:t>
            </a:r>
          </a:p>
          <a:p>
            <a:pPr>
              <a:lnSpc>
                <a:spcPct val="30000"/>
              </a:lnSpc>
              <a:tabLst>
                <a:tab pos="146447" algn="l"/>
              </a:tabLst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T	+44 (0) 20 7269 0300    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F	+44 (0) 20 7405 1387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46447" algn="l"/>
              </a:tabLst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b="1" dirty="0">
                <a:solidFill>
                  <a:schemeClr val="bg1"/>
                </a:solidFill>
              </a:rPr>
              <a:t>Bristol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3 Orchard Court, St </a:t>
            </a:r>
            <a:r>
              <a:rPr lang="en-US" sz="1050" dirty="0" err="1">
                <a:solidFill>
                  <a:schemeClr val="bg1"/>
                </a:solidFill>
              </a:rPr>
              <a:t>Augustines</a:t>
            </a:r>
            <a:r>
              <a:rPr lang="en-US" sz="1050" dirty="0">
                <a:solidFill>
                  <a:schemeClr val="bg1"/>
                </a:solidFill>
              </a:rPr>
              <a:t> Yard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Bristol  BS1 5DP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DX 78229 Bristol 1</a:t>
            </a:r>
          </a:p>
          <a:p>
            <a:pPr>
              <a:lnSpc>
                <a:spcPct val="30000"/>
              </a:lnSpc>
              <a:tabLst>
                <a:tab pos="146447" algn="l"/>
              </a:tabLst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T	+44 (0) 117 930 5100    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F	+44 (0) 117 927 3478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46447" algn="l"/>
              </a:tabLst>
            </a:pPr>
            <a:endParaRPr lang="en-US" sz="1050" dirty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E	clerks@oldsquare.co.uk    </a:t>
            </a:r>
          </a:p>
          <a:p>
            <a:pPr>
              <a:lnSpc>
                <a:spcPct val="90000"/>
              </a:lnSpc>
              <a:tabLst>
                <a:tab pos="146447" algn="l"/>
              </a:tabLst>
            </a:pPr>
            <a:r>
              <a:rPr lang="en-US" sz="1050" dirty="0">
                <a:solidFill>
                  <a:schemeClr val="bg1"/>
                </a:solidFill>
              </a:rPr>
              <a:t>W	www.oldsquare.co.uk </a:t>
            </a:r>
            <a:endParaRPr lang="en-US" sz="1050" dirty="0"/>
          </a:p>
        </p:txBody>
      </p:sp>
      <p:sp>
        <p:nvSpPr>
          <p:cNvPr id="8" name="Text Box 7"/>
          <p:cNvSpPr txBox="1">
            <a:spLocks noChangeArrowheads="1"/>
          </p:cNvSpPr>
          <p:nvPr userDrawn="1"/>
        </p:nvSpPr>
        <p:spPr bwMode="auto">
          <a:xfrm>
            <a:off x="838201" y="1196977"/>
            <a:ext cx="7519988" cy="602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sz="2700" b="1" dirty="0">
                <a:solidFill>
                  <a:schemeClr val="bg1"/>
                </a:solidFill>
              </a:rPr>
              <a:t>Thank you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endParaRPr lang="en-US" sz="1350" b="1" dirty="0">
              <a:solidFill>
                <a:schemeClr val="bg1"/>
              </a:solidFill>
              <a:latin typeface="H Avenir Heavy" pitchFamily="4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196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6846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201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575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7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198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438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4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60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D485D-33A6-412A-ABCE-A261C8AD6EA5}" type="datetimeFigureOut">
              <a:rPr lang="en-GB" smtClean="0"/>
              <a:pPr/>
              <a:t>01/12/2017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9F27-8F21-4DA7-97E6-A19ED0D3A2E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02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4121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Directives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 Equal Treatment 2006 / 54 / EC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 *Race 2000/43/EC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*Framework 2000/68/EC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 Pregnant Workers 1985/92/EC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*Part-Time Work 97/81/EC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*Agency Work 2008/104/EC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r>
              <a:rPr lang="en-GB" sz="3000" dirty="0"/>
              <a:t> </a:t>
            </a:r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8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Case Law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Example:  Equal Pay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Commission v UK [1982] ICR 578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 err="1">
                <a:solidFill>
                  <a:srgbClr val="006C4E"/>
                </a:solidFill>
              </a:rPr>
              <a:t>Enderby</a:t>
            </a:r>
            <a:r>
              <a:rPr lang="en-GB" dirty="0">
                <a:solidFill>
                  <a:srgbClr val="006C4E"/>
                </a:solidFill>
              </a:rPr>
              <a:t> [1994] ICR 112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Dan </a:t>
            </a:r>
            <a:r>
              <a:rPr lang="en-GB" dirty="0" err="1">
                <a:solidFill>
                  <a:srgbClr val="006C4E"/>
                </a:solidFill>
              </a:rPr>
              <a:t>foss</a:t>
            </a:r>
            <a:r>
              <a:rPr lang="en-GB" dirty="0">
                <a:solidFill>
                  <a:srgbClr val="006C4E"/>
                </a:solidFill>
              </a:rPr>
              <a:t> [1992] ICR 74</a:t>
            </a: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629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Case Law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Example:  Pregnancy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Webb v Emo [1994] QB 718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Dekker [1992] ICR 324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Gillespie [1996] ICR 498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3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Case Law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Example:  Gender Reassignment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P v S [1996] ICR 795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8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1268760"/>
            <a:ext cx="5829300" cy="299090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6C4E"/>
                </a:solidFill>
              </a:rPr>
              <a:t>Bite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682" y="2726923"/>
            <a:ext cx="5722404" cy="321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6472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 Primacy over national laws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*Reference to the European Court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*Direct effect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</a:t>
            </a:r>
            <a:r>
              <a:rPr lang="en-GB" dirty="0" err="1">
                <a:solidFill>
                  <a:srgbClr val="006C4E"/>
                </a:solidFill>
              </a:rPr>
              <a:t>Marleasing</a:t>
            </a:r>
            <a:r>
              <a:rPr lang="en-GB" dirty="0">
                <a:solidFill>
                  <a:srgbClr val="006C4E"/>
                </a:solidFill>
              </a:rPr>
              <a:t> interpretation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</a:t>
            </a:r>
            <a:r>
              <a:rPr lang="en-GB" dirty="0" err="1">
                <a:solidFill>
                  <a:srgbClr val="006C4E"/>
                </a:solidFill>
              </a:rPr>
              <a:t>Francovitch</a:t>
            </a:r>
            <a:r>
              <a:rPr lang="en-GB" dirty="0">
                <a:solidFill>
                  <a:srgbClr val="006C4E"/>
                </a:solidFill>
              </a:rPr>
              <a:t> Claims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*Effective Remedy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45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1683682"/>
            <a:ext cx="5829300" cy="1314450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Breaking the Chains: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  <p:pic>
        <p:nvPicPr>
          <p:cNvPr id="6" name="Picture 5" descr="A picture containing metalware&#10;&#10;Description generated with high confidence">
            <a:extLst>
              <a:ext uri="{FF2B5EF4-FFF2-40B4-BE49-F238E27FC236}">
                <a16:creationId xmlns:a16="http://schemas.microsoft.com/office/drawing/2014/main" id="{0C79C700-B332-4905-817B-C4047AA1A5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196" y="2610423"/>
            <a:ext cx="3993669" cy="217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50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Not vulnerable?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*Sex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*Race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</a:t>
            </a:r>
            <a:r>
              <a:rPr lang="en-GB" dirty="0" err="1">
                <a:solidFill>
                  <a:srgbClr val="006C4E"/>
                </a:solidFill>
              </a:rPr>
              <a:t>Diability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9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But?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*Uncapped compensation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*Eligibility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1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Vulnerable?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*Agency Workers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 Age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 Pregnancy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*Business Deregulation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(Beecroft)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2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2294875"/>
            <a:ext cx="5829300" cy="3402378"/>
          </a:xfrm>
        </p:spPr>
        <p:txBody>
          <a:bodyPr>
            <a:noAutofit/>
          </a:bodyPr>
          <a:lstStyle/>
          <a:p>
            <a:br>
              <a:rPr lang="en-GB" sz="2400" b="1" dirty="0"/>
            </a:br>
            <a:r>
              <a:rPr lang="en-GB" sz="2400" b="1" dirty="0"/>
              <a:t> </a:t>
            </a:r>
            <a:br>
              <a:rPr lang="en-GB" sz="2400" dirty="0"/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Equality Legislation </a:t>
            </a:r>
            <a:b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6">
                    <a:lumMod val="75000"/>
                  </a:schemeClr>
                </a:solidFill>
              </a:rPr>
              <a:t>before and after Brexit</a:t>
            </a:r>
            <a:br>
              <a:rPr lang="en-GB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GB" sz="2400" b="1" dirty="0"/>
              <a:t> </a:t>
            </a:r>
            <a:br>
              <a:rPr lang="en-GB" sz="2400" dirty="0"/>
            </a:br>
            <a:r>
              <a:rPr lang="en-GB" sz="2400" b="1" dirty="0"/>
              <a:t>Robin Moira White </a:t>
            </a:r>
            <a:br>
              <a:rPr lang="en-GB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GB" sz="2400" b="1" dirty="0"/>
              <a:t> </a:t>
            </a:r>
            <a:br>
              <a:rPr lang="en-GB" sz="2400" dirty="0"/>
            </a:br>
            <a:r>
              <a:rPr lang="en-GB" sz="2400" b="1" dirty="0"/>
              <a:t>Old Square Chambers</a:t>
            </a:r>
            <a:br>
              <a:rPr lang="en-GB" sz="2400" dirty="0"/>
            </a:br>
            <a:endParaRPr lang="en-GB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857250"/>
            <a:ext cx="6858000" cy="1222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0903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No progress?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*Trans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*Business Deregulation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24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  <p:pic>
        <p:nvPicPr>
          <p:cNvPr id="1026" name="Picture 2" descr="C:\Users\Robin\Pictures\dea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862826"/>
            <a:ext cx="4875892" cy="375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557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  <p:pic>
        <p:nvPicPr>
          <p:cNvPr id="6" name="Picture 5" descr="A picture containing person, indoor, man, sitting&#10;&#10;Description generated with very high confidence">
            <a:extLst>
              <a:ext uri="{FF2B5EF4-FFF2-40B4-BE49-F238E27FC236}">
                <a16:creationId xmlns:a16="http://schemas.microsoft.com/office/drawing/2014/main" id="{86C2D06E-9AE3-465E-B7AA-DA1BFD2C08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144" y="1750583"/>
            <a:ext cx="5466364" cy="363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95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  <p:pic>
        <p:nvPicPr>
          <p:cNvPr id="6" name="Picture 5" descr="A picture containing outdoor, building, ground&#10;&#10;Description generated with very high confidence">
            <a:extLst>
              <a:ext uri="{FF2B5EF4-FFF2-40B4-BE49-F238E27FC236}">
                <a16:creationId xmlns:a16="http://schemas.microsoft.com/office/drawing/2014/main" id="{FE474023-7354-4F4C-B71C-E0854D24B7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065" y="876335"/>
            <a:ext cx="6905871" cy="510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3533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92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6C4E"/>
                </a:solidFill>
              </a:rPr>
              <a:t>Sex Discrimination Act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Race Relations Act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Disability Discrimination Act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Gender Reassignment Regulations</a:t>
            </a: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4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6C4E"/>
                </a:solidFill>
              </a:rPr>
              <a:t>Sex Discrimination Act 1975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Race Relations Act 1976</a:t>
            </a: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Disability Discrimination Act 1995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Gender Reassignment Regulations 1999</a:t>
            </a: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83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6C4E"/>
                </a:solidFill>
              </a:rPr>
              <a:t>Employment (Age) Regulations 2006</a:t>
            </a: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248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1337933"/>
            <a:ext cx="5829300" cy="2921734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6C4E"/>
                </a:solidFill>
              </a:rPr>
              <a:t>Equal Pay Act 1970</a:t>
            </a: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21" y="2942947"/>
            <a:ext cx="2754305" cy="2754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153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Non-EU Sources: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 Conventions of the International Labour Organisation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 European Convention on Human Rights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137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1515117"/>
            <a:ext cx="4800600" cy="3930412"/>
          </a:xfrm>
        </p:spPr>
        <p:txBody>
          <a:bodyPr>
            <a:normAutofit/>
          </a:bodyPr>
          <a:lstStyle/>
          <a:p>
            <a:r>
              <a:rPr lang="en-GB" sz="3000" dirty="0"/>
              <a:t>Toothless</a:t>
            </a:r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240869"/>
            <a:ext cx="3888432" cy="342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586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5676" y="2078850"/>
            <a:ext cx="5829300" cy="2180816"/>
          </a:xfrm>
        </p:spPr>
        <p:txBody>
          <a:bodyPr>
            <a:normAutofit fontScale="90000"/>
          </a:bodyPr>
          <a:lstStyle/>
          <a:p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EU Sources: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*TFEU Articles 8 and 10 (</a:t>
            </a:r>
            <a:r>
              <a:rPr lang="en-GB" dirty="0" err="1">
                <a:solidFill>
                  <a:srgbClr val="006C4E"/>
                </a:solidFill>
              </a:rPr>
              <a:t>equlity</a:t>
            </a:r>
            <a:r>
              <a:rPr lang="en-GB" dirty="0">
                <a:solidFill>
                  <a:srgbClr val="006C4E"/>
                </a:solidFill>
              </a:rPr>
              <a:t> above economic rights)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r>
              <a:rPr lang="en-GB" dirty="0">
                <a:solidFill>
                  <a:srgbClr val="006C4E"/>
                </a:solidFill>
              </a:rPr>
              <a:t>* Directives</a:t>
            </a:r>
            <a:br>
              <a:rPr lang="en-GB" dirty="0">
                <a:solidFill>
                  <a:srgbClr val="006C4E"/>
                </a:solidFill>
              </a:rPr>
            </a:br>
            <a:br>
              <a:rPr lang="en-GB" dirty="0">
                <a:solidFill>
                  <a:srgbClr val="006C4E"/>
                </a:solidFill>
              </a:rPr>
            </a:br>
            <a:endParaRPr lang="en-GB" dirty="0">
              <a:solidFill>
                <a:srgbClr val="006C4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1730" y="4131078"/>
            <a:ext cx="4800600" cy="1314450"/>
          </a:xfrm>
        </p:spPr>
        <p:txBody>
          <a:bodyPr>
            <a:normAutofit/>
          </a:bodyPr>
          <a:lstStyle/>
          <a:p>
            <a:endParaRPr lang="en-GB" sz="3000" dirty="0"/>
          </a:p>
        </p:txBody>
      </p:sp>
      <p:pic>
        <p:nvPicPr>
          <p:cNvPr id="4" name="Picture 3" descr="OSC_Logo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5" y="1160749"/>
            <a:ext cx="1850269" cy="3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734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21</Words>
  <Application>Microsoft Office PowerPoint</Application>
  <PresentationFormat>On-screen Show (4:3)</PresentationFormat>
  <Paragraphs>25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H Avenir Heavy</vt:lpstr>
      <vt:lpstr>Office Theme</vt:lpstr>
      <vt:lpstr>4_Office Theme</vt:lpstr>
      <vt:lpstr>PowerPoint Presentation</vt:lpstr>
      <vt:lpstr>   Equality Legislation  before and after Brexit   Robin Moira White    Old Square Chambers </vt:lpstr>
      <vt:lpstr>Sex Discrimination Act Race Relations Act Disability Discrimination Act  Gender Reassignment Regulations </vt:lpstr>
      <vt:lpstr>Sex Discrimination Act 1975 Race Relations Act 1976 Disability Discrimination Act 1995  Gender Reassignment Regulations 1999 </vt:lpstr>
      <vt:lpstr>Employment (Age) Regulations 2006 </vt:lpstr>
      <vt:lpstr>Equal Pay Act 1970 </vt:lpstr>
      <vt:lpstr>   Non-EU Sources:  * Conventions of the International Labour Organisation  * European Convention on Human Rights  </vt:lpstr>
      <vt:lpstr>     </vt:lpstr>
      <vt:lpstr>  EU Sources:  *TFEU Articles 8 and 10 (equlity above economic rights)  * Directives  </vt:lpstr>
      <vt:lpstr>  Directives * Equal Treatment 2006 / 54 / EC  *Race 2000/43/EC *Framework 2000/68/EC * Pregnant Workers 1985/92/EC *Part-Time Work 97/81/EC *Agency Work 2008/104/EC  </vt:lpstr>
      <vt:lpstr>  Case Law Example:  Equal Pay  Commission v UK [1982] ICR 578 Enderby [1994] ICR 112 Dan foss [1992] ICR 74 </vt:lpstr>
      <vt:lpstr> Case Law Example:  Pregnancy  Webb v Emo [1994] QB 718 Dekker [1992] ICR 324 Gillespie [1996] ICR 498</vt:lpstr>
      <vt:lpstr> Case Law Example:  Gender Reassignment  P v S [1996] ICR 795</vt:lpstr>
      <vt:lpstr>Bite  </vt:lpstr>
      <vt:lpstr>  * Primacy over national laws *Reference to the European Court *Direct effect *Marleasing interpretation *Francovitch Claims *Effective Remedy  </vt:lpstr>
      <vt:lpstr>  Breaking the Chains:  </vt:lpstr>
      <vt:lpstr>  Not vulnerable?  *Sex *Race *Diability   </vt:lpstr>
      <vt:lpstr>  But?  *Uncapped compensation *Eligibility    </vt:lpstr>
      <vt:lpstr>  Vulnerable?  *Agency Workers * Age * Pregnancy  *Business Deregulation (Beecroft)   </vt:lpstr>
      <vt:lpstr>  No progress?  *Trans  *Business Deregulation   </vt:lpstr>
      <vt:lpstr> 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Eady QC</dc:creator>
  <cp:lastModifiedBy>James Harrison</cp:lastModifiedBy>
  <cp:revision>94</cp:revision>
  <dcterms:created xsi:type="dcterms:W3CDTF">2013-09-09T21:19:07Z</dcterms:created>
  <dcterms:modified xsi:type="dcterms:W3CDTF">2017-12-01T10:35:25Z</dcterms:modified>
</cp:coreProperties>
</file>